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5" r:id="rId8"/>
    <p:sldId id="266" r:id="rId9"/>
    <p:sldId id="269" r:id="rId10"/>
    <p:sldId id="270"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A0EC08-C5FA-4F63-8012-AE610A32A467}"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2710A-4ED0-4C4C-A02B-86FB78564B19}" type="slidenum">
              <a:rPr lang="en-US" smtClean="0"/>
              <a:t>‹#›</a:t>
            </a:fld>
            <a:endParaRPr lang="en-US"/>
          </a:p>
        </p:txBody>
      </p:sp>
    </p:spTree>
    <p:extLst>
      <p:ext uri="{BB962C8B-B14F-4D97-AF65-F5344CB8AC3E}">
        <p14:creationId xmlns:p14="http://schemas.microsoft.com/office/powerpoint/2010/main" val="20982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0EC08-C5FA-4F63-8012-AE610A32A467}"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2710A-4ED0-4C4C-A02B-86FB78564B19}" type="slidenum">
              <a:rPr lang="en-US" smtClean="0"/>
              <a:t>‹#›</a:t>
            </a:fld>
            <a:endParaRPr lang="en-US"/>
          </a:p>
        </p:txBody>
      </p:sp>
    </p:spTree>
    <p:extLst>
      <p:ext uri="{BB962C8B-B14F-4D97-AF65-F5344CB8AC3E}">
        <p14:creationId xmlns:p14="http://schemas.microsoft.com/office/powerpoint/2010/main" val="106155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0EC08-C5FA-4F63-8012-AE610A32A467}"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2710A-4ED0-4C4C-A02B-86FB78564B19}" type="slidenum">
              <a:rPr lang="en-US" smtClean="0"/>
              <a:t>‹#›</a:t>
            </a:fld>
            <a:endParaRPr lang="en-US"/>
          </a:p>
        </p:txBody>
      </p:sp>
    </p:spTree>
    <p:extLst>
      <p:ext uri="{BB962C8B-B14F-4D97-AF65-F5344CB8AC3E}">
        <p14:creationId xmlns:p14="http://schemas.microsoft.com/office/powerpoint/2010/main" val="316634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0EC08-C5FA-4F63-8012-AE610A32A467}"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2710A-4ED0-4C4C-A02B-86FB78564B19}" type="slidenum">
              <a:rPr lang="en-US" smtClean="0"/>
              <a:t>‹#›</a:t>
            </a:fld>
            <a:endParaRPr lang="en-US"/>
          </a:p>
        </p:txBody>
      </p:sp>
    </p:spTree>
    <p:extLst>
      <p:ext uri="{BB962C8B-B14F-4D97-AF65-F5344CB8AC3E}">
        <p14:creationId xmlns:p14="http://schemas.microsoft.com/office/powerpoint/2010/main" val="204540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0EC08-C5FA-4F63-8012-AE610A32A467}"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A2710A-4ED0-4C4C-A02B-86FB78564B19}" type="slidenum">
              <a:rPr lang="en-US" smtClean="0"/>
              <a:t>‹#›</a:t>
            </a:fld>
            <a:endParaRPr lang="en-US"/>
          </a:p>
        </p:txBody>
      </p:sp>
    </p:spTree>
    <p:extLst>
      <p:ext uri="{BB962C8B-B14F-4D97-AF65-F5344CB8AC3E}">
        <p14:creationId xmlns:p14="http://schemas.microsoft.com/office/powerpoint/2010/main" val="183417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A0EC08-C5FA-4F63-8012-AE610A32A467}"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2710A-4ED0-4C4C-A02B-86FB78564B19}" type="slidenum">
              <a:rPr lang="en-US" smtClean="0"/>
              <a:t>‹#›</a:t>
            </a:fld>
            <a:endParaRPr lang="en-US"/>
          </a:p>
        </p:txBody>
      </p:sp>
    </p:spTree>
    <p:extLst>
      <p:ext uri="{BB962C8B-B14F-4D97-AF65-F5344CB8AC3E}">
        <p14:creationId xmlns:p14="http://schemas.microsoft.com/office/powerpoint/2010/main" val="113078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A0EC08-C5FA-4F63-8012-AE610A32A467}" type="datetimeFigureOut">
              <a:rPr lang="en-US" smtClean="0"/>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A2710A-4ED0-4C4C-A02B-86FB78564B19}" type="slidenum">
              <a:rPr lang="en-US" smtClean="0"/>
              <a:t>‹#›</a:t>
            </a:fld>
            <a:endParaRPr lang="en-US"/>
          </a:p>
        </p:txBody>
      </p:sp>
    </p:spTree>
    <p:extLst>
      <p:ext uri="{BB962C8B-B14F-4D97-AF65-F5344CB8AC3E}">
        <p14:creationId xmlns:p14="http://schemas.microsoft.com/office/powerpoint/2010/main" val="273776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A0EC08-C5FA-4F63-8012-AE610A32A467}" type="datetimeFigureOut">
              <a:rPr lang="en-US" smtClean="0"/>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A2710A-4ED0-4C4C-A02B-86FB78564B19}" type="slidenum">
              <a:rPr lang="en-US" smtClean="0"/>
              <a:t>‹#›</a:t>
            </a:fld>
            <a:endParaRPr lang="en-US"/>
          </a:p>
        </p:txBody>
      </p:sp>
    </p:spTree>
    <p:extLst>
      <p:ext uri="{BB962C8B-B14F-4D97-AF65-F5344CB8AC3E}">
        <p14:creationId xmlns:p14="http://schemas.microsoft.com/office/powerpoint/2010/main" val="142478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0EC08-C5FA-4F63-8012-AE610A32A467}" type="datetimeFigureOut">
              <a:rPr lang="en-US" smtClean="0"/>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A2710A-4ED0-4C4C-A02B-86FB78564B19}" type="slidenum">
              <a:rPr lang="en-US" smtClean="0"/>
              <a:t>‹#›</a:t>
            </a:fld>
            <a:endParaRPr lang="en-US"/>
          </a:p>
        </p:txBody>
      </p:sp>
    </p:spTree>
    <p:extLst>
      <p:ext uri="{BB962C8B-B14F-4D97-AF65-F5344CB8AC3E}">
        <p14:creationId xmlns:p14="http://schemas.microsoft.com/office/powerpoint/2010/main" val="271690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0EC08-C5FA-4F63-8012-AE610A32A467}"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2710A-4ED0-4C4C-A02B-86FB78564B19}" type="slidenum">
              <a:rPr lang="en-US" smtClean="0"/>
              <a:t>‹#›</a:t>
            </a:fld>
            <a:endParaRPr lang="en-US"/>
          </a:p>
        </p:txBody>
      </p:sp>
    </p:spTree>
    <p:extLst>
      <p:ext uri="{BB962C8B-B14F-4D97-AF65-F5344CB8AC3E}">
        <p14:creationId xmlns:p14="http://schemas.microsoft.com/office/powerpoint/2010/main" val="2388495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0EC08-C5FA-4F63-8012-AE610A32A467}"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A2710A-4ED0-4C4C-A02B-86FB78564B19}" type="slidenum">
              <a:rPr lang="en-US" smtClean="0"/>
              <a:t>‹#›</a:t>
            </a:fld>
            <a:endParaRPr lang="en-US"/>
          </a:p>
        </p:txBody>
      </p:sp>
    </p:spTree>
    <p:extLst>
      <p:ext uri="{BB962C8B-B14F-4D97-AF65-F5344CB8AC3E}">
        <p14:creationId xmlns:p14="http://schemas.microsoft.com/office/powerpoint/2010/main" val="411271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0EC08-C5FA-4F63-8012-AE610A32A467}" type="datetimeFigureOut">
              <a:rPr lang="en-US" smtClean="0"/>
              <a:t>10/4/2014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2710A-4ED0-4C4C-A02B-86FB78564B19}" type="slidenum">
              <a:rPr lang="en-US" smtClean="0"/>
              <a:t>‹#›</a:t>
            </a:fld>
            <a:endParaRPr lang="en-US"/>
          </a:p>
        </p:txBody>
      </p:sp>
    </p:spTree>
    <p:extLst>
      <p:ext uri="{BB962C8B-B14F-4D97-AF65-F5344CB8AC3E}">
        <p14:creationId xmlns:p14="http://schemas.microsoft.com/office/powerpoint/2010/main" val="777565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74" y="-206477"/>
            <a:ext cx="12427974" cy="7064477"/>
          </a:xfrm>
          <a:prstGeom prst="rect">
            <a:avLst/>
          </a:prstGeom>
        </p:spPr>
      </p:pic>
      <p:sp>
        <p:nvSpPr>
          <p:cNvPr id="3" name="TextBox 2"/>
          <p:cNvSpPr txBox="1"/>
          <p:nvPr/>
        </p:nvSpPr>
        <p:spPr>
          <a:xfrm>
            <a:off x="600501" y="313899"/>
            <a:ext cx="10877266" cy="1323439"/>
          </a:xfrm>
          <a:prstGeom prst="rect">
            <a:avLst/>
          </a:prstGeom>
          <a:noFill/>
        </p:spPr>
        <p:txBody>
          <a:bodyPr wrap="square" rtlCol="0">
            <a:spAutoFit/>
          </a:bodyPr>
          <a:lstStyle/>
          <a:p>
            <a:pPr algn="ctr"/>
            <a:r>
              <a:rPr lang="en-US" sz="4000" b="1" u="sng" dirty="0" smtClean="0">
                <a:latin typeface="Comic Sans MS" panose="030F0702030302020204" pitchFamily="66" charset="0"/>
              </a:rPr>
              <a:t>THE MINOR PROPHETS</a:t>
            </a:r>
          </a:p>
          <a:p>
            <a:pPr algn="ctr"/>
            <a:r>
              <a:rPr lang="en-US" sz="4000" b="1" dirty="0" smtClean="0">
                <a:latin typeface="Comic Sans MS" panose="030F0702030302020204" pitchFamily="66" charset="0"/>
              </a:rPr>
              <a:t>An Introduction</a:t>
            </a:r>
            <a:endParaRPr lang="en-US" sz="3600" b="1" dirty="0">
              <a:latin typeface="Comic Sans MS" panose="030F0702030302020204" pitchFamily="66" charset="0"/>
            </a:endParaRPr>
          </a:p>
        </p:txBody>
      </p:sp>
    </p:spTree>
    <p:extLst>
      <p:ext uri="{BB962C8B-B14F-4D97-AF65-F5344CB8AC3E}">
        <p14:creationId xmlns:p14="http://schemas.microsoft.com/office/powerpoint/2010/main" val="2748807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 y="0"/>
            <a:ext cx="12569587" cy="6858000"/>
          </a:xfrm>
          <a:prstGeom prst="rect">
            <a:avLst/>
          </a:prstGeom>
        </p:spPr>
      </p:pic>
      <p:sp>
        <p:nvSpPr>
          <p:cNvPr id="3" name="TextBox 2"/>
          <p:cNvSpPr txBox="1"/>
          <p:nvPr/>
        </p:nvSpPr>
        <p:spPr>
          <a:xfrm>
            <a:off x="327546" y="504967"/>
            <a:ext cx="11450472" cy="5940088"/>
          </a:xfrm>
          <a:prstGeom prst="rect">
            <a:avLst/>
          </a:prstGeom>
          <a:noFill/>
        </p:spPr>
        <p:txBody>
          <a:bodyPr wrap="square" rtlCol="0">
            <a:spAutoFit/>
          </a:bodyPr>
          <a:lstStyle/>
          <a:p>
            <a:pPr algn="ctr">
              <a:lnSpc>
                <a:spcPct val="250000"/>
              </a:lnSpc>
            </a:pPr>
            <a:r>
              <a:rPr lang="en-US" sz="3200" b="1" u="sng" dirty="0" smtClean="0">
                <a:latin typeface="Comic Sans MS" panose="030F0702030302020204" pitchFamily="66" charset="0"/>
              </a:rPr>
              <a:t>III. When were they written?</a:t>
            </a:r>
          </a:p>
          <a:p>
            <a:pPr marL="514350" indent="-514350">
              <a:lnSpc>
                <a:spcPct val="150000"/>
              </a:lnSpc>
              <a:buFont typeface="+mj-lt"/>
              <a:buAutoNum type="alphaUcPeriod"/>
            </a:pPr>
            <a:r>
              <a:rPr lang="en-US" sz="2400" b="1" u="sng" dirty="0" smtClean="0">
                <a:solidFill>
                  <a:schemeClr val="tx1">
                    <a:lumMod val="75000"/>
                    <a:lumOff val="25000"/>
                  </a:schemeClr>
                </a:solidFill>
                <a:effectLst>
                  <a:outerShdw blurRad="50800" dist="50800" dir="5400000" algn="ctr" rotWithShape="0">
                    <a:srgbClr val="000000">
                      <a:alpha val="0"/>
                    </a:srgbClr>
                  </a:outerShdw>
                </a:effectLst>
                <a:latin typeface="Comic Sans MS" panose="030F0702030302020204" pitchFamily="66" charset="0"/>
              </a:rPr>
              <a:t>Pre-Exilic</a:t>
            </a:r>
          </a:p>
          <a:p>
            <a:pPr marL="514350" indent="-514350">
              <a:lnSpc>
                <a:spcPct val="200000"/>
              </a:lnSpc>
              <a:buFont typeface="+mj-lt"/>
              <a:buAutoNum type="alphaUcPeriod"/>
            </a:pPr>
            <a:r>
              <a:rPr lang="en-US" sz="2400" b="1" u="sng" dirty="0" smtClean="0">
                <a:solidFill>
                  <a:schemeClr val="tx1">
                    <a:lumMod val="75000"/>
                    <a:lumOff val="25000"/>
                  </a:schemeClr>
                </a:solidFill>
                <a:effectLst>
                  <a:outerShdw blurRad="50800" dist="50800" dir="5400000" algn="ctr" rotWithShape="0">
                    <a:srgbClr val="000000">
                      <a:alpha val="0"/>
                    </a:srgbClr>
                  </a:outerShdw>
                </a:effectLst>
                <a:latin typeface="Comic Sans MS" panose="030F0702030302020204" pitchFamily="66" charset="0"/>
              </a:rPr>
              <a:t>Exile</a:t>
            </a:r>
          </a:p>
          <a:p>
            <a:pPr marL="514350" indent="-514350">
              <a:lnSpc>
                <a:spcPct val="200000"/>
              </a:lnSpc>
              <a:buFont typeface="+mj-lt"/>
              <a:buAutoNum type="alphaUcPeriod"/>
            </a:pPr>
            <a:r>
              <a:rPr lang="en-US" sz="2400" b="1" u="sng" dirty="0" smtClean="0">
                <a:latin typeface="Comic Sans MS" panose="030F0702030302020204" pitchFamily="66" charset="0"/>
              </a:rPr>
              <a:t>Post-exilic:</a:t>
            </a:r>
          </a:p>
          <a:p>
            <a:pPr marL="971550" lvl="1" indent="-514350">
              <a:lnSpc>
                <a:spcPct val="200000"/>
              </a:lnSpc>
              <a:buFont typeface="+mj-lt"/>
              <a:buAutoNum type="romanLcPeriod"/>
            </a:pPr>
            <a:r>
              <a:rPr lang="en-US" sz="2400" b="1" u="sng" dirty="0" smtClean="0">
                <a:latin typeface="Comic Sans MS" panose="030F0702030302020204" pitchFamily="66" charset="0"/>
              </a:rPr>
              <a:t>Haggai</a:t>
            </a:r>
            <a:r>
              <a:rPr lang="en-US" sz="2400" b="1" dirty="0" smtClean="0">
                <a:latin typeface="Comic Sans MS" panose="030F0702030302020204" pitchFamily="66" charset="0"/>
              </a:rPr>
              <a:t>-520</a:t>
            </a:r>
          </a:p>
          <a:p>
            <a:pPr marL="971550" lvl="1" indent="-514350">
              <a:lnSpc>
                <a:spcPct val="200000"/>
              </a:lnSpc>
              <a:buFont typeface="+mj-lt"/>
              <a:buAutoNum type="romanLcPeriod"/>
            </a:pPr>
            <a:r>
              <a:rPr lang="en-US" sz="2400" b="1" u="sng" dirty="0" smtClean="0">
                <a:latin typeface="Comic Sans MS" panose="030F0702030302020204" pitchFamily="66" charset="0"/>
              </a:rPr>
              <a:t>Zechariah</a:t>
            </a:r>
            <a:r>
              <a:rPr lang="en-US" sz="2400" b="1" dirty="0" smtClean="0">
                <a:latin typeface="Comic Sans MS" panose="030F0702030302020204" pitchFamily="66" charset="0"/>
              </a:rPr>
              <a:t>- 515</a:t>
            </a:r>
          </a:p>
          <a:p>
            <a:pPr marL="971550" lvl="1" indent="-514350">
              <a:lnSpc>
                <a:spcPct val="200000"/>
              </a:lnSpc>
              <a:buFont typeface="+mj-lt"/>
              <a:buAutoNum type="romanLcPeriod"/>
            </a:pPr>
            <a:r>
              <a:rPr lang="en-US" sz="2400" b="1" u="sng" dirty="0" smtClean="0">
                <a:latin typeface="Comic Sans MS" panose="030F0702030302020204" pitchFamily="66" charset="0"/>
              </a:rPr>
              <a:t>Malachi</a:t>
            </a:r>
            <a:r>
              <a:rPr lang="en-US" sz="2400" b="1" dirty="0" smtClean="0">
                <a:latin typeface="Comic Sans MS" panose="030F0702030302020204" pitchFamily="66" charset="0"/>
              </a:rPr>
              <a:t>- 430</a:t>
            </a:r>
            <a:endParaRPr lang="en-US" sz="2400" b="1" u="sng" dirty="0" smtClean="0">
              <a:latin typeface="Comic Sans MS" panose="030F0702030302020204" pitchFamily="66" charset="0"/>
            </a:endParaRPr>
          </a:p>
          <a:p>
            <a:endParaRPr lang="en-US" sz="2400" b="1" dirty="0">
              <a:latin typeface="Comic Sans MS" panose="030F0702030302020204" pitchFamily="66" charset="0"/>
            </a:endParaRPr>
          </a:p>
        </p:txBody>
      </p:sp>
    </p:spTree>
    <p:extLst>
      <p:ext uri="{BB962C8B-B14F-4D97-AF65-F5344CB8AC3E}">
        <p14:creationId xmlns:p14="http://schemas.microsoft.com/office/powerpoint/2010/main" val="33983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 y="0"/>
            <a:ext cx="12569587" cy="6858000"/>
          </a:xfrm>
          <a:prstGeom prst="rect">
            <a:avLst/>
          </a:prstGeom>
        </p:spPr>
      </p:pic>
      <p:sp>
        <p:nvSpPr>
          <p:cNvPr id="3" name="TextBox 2"/>
          <p:cNvSpPr txBox="1"/>
          <p:nvPr/>
        </p:nvSpPr>
        <p:spPr>
          <a:xfrm>
            <a:off x="327546" y="504967"/>
            <a:ext cx="11450472" cy="5447645"/>
          </a:xfrm>
          <a:prstGeom prst="rect">
            <a:avLst/>
          </a:prstGeom>
          <a:noFill/>
        </p:spPr>
        <p:txBody>
          <a:bodyPr wrap="square" rtlCol="0">
            <a:spAutoFit/>
          </a:bodyPr>
          <a:lstStyle/>
          <a:p>
            <a:pPr algn="ctr">
              <a:lnSpc>
                <a:spcPct val="250000"/>
              </a:lnSpc>
            </a:pPr>
            <a:r>
              <a:rPr lang="en-US" sz="3200" b="1" u="sng" dirty="0" smtClean="0">
                <a:latin typeface="Comic Sans MS" panose="030F0702030302020204" pitchFamily="66" charset="0"/>
              </a:rPr>
              <a:t>IV. How can I better understand them?</a:t>
            </a:r>
          </a:p>
          <a:p>
            <a:pPr algn="ctr"/>
            <a:endParaRPr lang="en-US" sz="2800" b="1" u="sng" dirty="0" smtClean="0">
              <a:latin typeface="Comic Sans MS" panose="030F0702030302020204" pitchFamily="66" charset="0"/>
            </a:endParaRPr>
          </a:p>
          <a:p>
            <a:pPr marL="457200" indent="-457200">
              <a:lnSpc>
                <a:spcPct val="150000"/>
              </a:lnSpc>
              <a:buFont typeface="+mj-lt"/>
              <a:buAutoNum type="arabicPeriod"/>
            </a:pPr>
            <a:r>
              <a:rPr lang="en-US" sz="2400" b="1" dirty="0" smtClean="0">
                <a:latin typeface="Comic Sans MS" panose="030F0702030302020204" pitchFamily="66" charset="0"/>
              </a:rPr>
              <a:t>Seek to understand the political, social, and religious settings of the times.</a:t>
            </a:r>
          </a:p>
          <a:p>
            <a:pPr marL="457200" indent="-457200">
              <a:lnSpc>
                <a:spcPct val="150000"/>
              </a:lnSpc>
              <a:buFont typeface="+mj-lt"/>
              <a:buAutoNum type="arabicPeriod"/>
            </a:pPr>
            <a:r>
              <a:rPr lang="en-US" sz="2400" b="1" dirty="0" smtClean="0">
                <a:latin typeface="Comic Sans MS" panose="030F0702030302020204" pitchFamily="66" charset="0"/>
              </a:rPr>
              <a:t>Consider God’s relation to the “heathen” (any nation that is not Israel).</a:t>
            </a:r>
          </a:p>
          <a:p>
            <a:pPr marL="457200" indent="-457200">
              <a:lnSpc>
                <a:spcPct val="150000"/>
              </a:lnSpc>
              <a:buFont typeface="+mj-lt"/>
              <a:buAutoNum type="arabicPeriod"/>
            </a:pPr>
            <a:r>
              <a:rPr lang="en-US" sz="2400" b="1" dirty="0" smtClean="0">
                <a:latin typeface="Comic Sans MS" panose="030F0702030302020204" pitchFamily="66" charset="0"/>
              </a:rPr>
              <a:t>Note any teaching regarding the Messiah and His coming Kingdom.</a:t>
            </a:r>
          </a:p>
          <a:p>
            <a:pPr marL="971550" lvl="1" indent="-514350">
              <a:buFont typeface="+mj-lt"/>
              <a:buAutoNum type="romanLcPeriod"/>
            </a:pPr>
            <a:r>
              <a:rPr lang="en-US" sz="2400" b="1" dirty="0" smtClean="0">
                <a:latin typeface="Comic Sans MS" panose="030F0702030302020204" pitchFamily="66" charset="0"/>
              </a:rPr>
              <a:t>The immediate mission of most prophets was to save God’s people from idolatry and wickedness.</a:t>
            </a:r>
          </a:p>
          <a:p>
            <a:pPr marL="971550" lvl="1" indent="-514350">
              <a:buFont typeface="+mj-lt"/>
              <a:buAutoNum type="romanLcPeriod"/>
            </a:pPr>
            <a:r>
              <a:rPr lang="en-US" sz="2400" b="1" dirty="0" smtClean="0">
                <a:latin typeface="Comic Sans MS" panose="030F0702030302020204" pitchFamily="66" charset="0"/>
              </a:rPr>
              <a:t>Following that, they were sent to announce God’s judgment.</a:t>
            </a:r>
          </a:p>
          <a:p>
            <a:pPr marL="971550" lvl="1" indent="-514350">
              <a:buFont typeface="+mj-lt"/>
              <a:buAutoNum type="romanLcPeriod"/>
            </a:pPr>
            <a:r>
              <a:rPr lang="en-US" sz="2400" b="1" dirty="0" smtClean="0">
                <a:latin typeface="Comic Sans MS" panose="030F0702030302020204" pitchFamily="66" charset="0"/>
              </a:rPr>
              <a:t>Many prophets left a message of hope of the coming Messiah.</a:t>
            </a:r>
            <a:endParaRPr lang="en-US" sz="2400" b="1" dirty="0">
              <a:latin typeface="Comic Sans MS" panose="030F0702030302020204" pitchFamily="66" charset="0"/>
            </a:endParaRPr>
          </a:p>
        </p:txBody>
      </p:sp>
    </p:spTree>
    <p:extLst>
      <p:ext uri="{BB962C8B-B14F-4D97-AF65-F5344CB8AC3E}">
        <p14:creationId xmlns:p14="http://schemas.microsoft.com/office/powerpoint/2010/main" val="89862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 y="0"/>
            <a:ext cx="12569587" cy="6858000"/>
          </a:xfrm>
          <a:prstGeom prst="rect">
            <a:avLst/>
          </a:prstGeom>
        </p:spPr>
      </p:pic>
      <p:sp>
        <p:nvSpPr>
          <p:cNvPr id="3" name="TextBox 2"/>
          <p:cNvSpPr txBox="1"/>
          <p:nvPr/>
        </p:nvSpPr>
        <p:spPr>
          <a:xfrm>
            <a:off x="327546" y="504967"/>
            <a:ext cx="11450472" cy="6217087"/>
          </a:xfrm>
          <a:prstGeom prst="rect">
            <a:avLst/>
          </a:prstGeom>
          <a:noFill/>
        </p:spPr>
        <p:txBody>
          <a:bodyPr wrap="square" rtlCol="0">
            <a:spAutoFit/>
          </a:bodyPr>
          <a:lstStyle/>
          <a:p>
            <a:pPr algn="ctr">
              <a:lnSpc>
                <a:spcPct val="250000"/>
              </a:lnSpc>
            </a:pPr>
            <a:r>
              <a:rPr lang="en-US" sz="3200" b="1" u="sng" dirty="0" smtClean="0">
                <a:latin typeface="Comic Sans MS" panose="030F0702030302020204" pitchFamily="66" charset="0"/>
              </a:rPr>
              <a:t>V. Why should I study the Minor Prophets?</a:t>
            </a:r>
          </a:p>
          <a:p>
            <a:pPr>
              <a:lnSpc>
                <a:spcPct val="250000"/>
              </a:lnSpc>
            </a:pPr>
            <a:r>
              <a:rPr lang="en-US" sz="2800" b="1" dirty="0" smtClean="0">
                <a:latin typeface="Comic Sans MS" panose="030F0702030302020204" pitchFamily="66" charset="0"/>
              </a:rPr>
              <a:t>In the Minor Prophets we can learn about…</a:t>
            </a:r>
          </a:p>
          <a:p>
            <a:pPr marL="571500" indent="-571500">
              <a:buFont typeface="+mj-lt"/>
              <a:buAutoNum type="alphaUcPeriod"/>
            </a:pPr>
            <a:r>
              <a:rPr lang="en-US" sz="2800" b="1" dirty="0" smtClean="0">
                <a:latin typeface="Comic Sans MS" panose="030F0702030302020204" pitchFamily="66" charset="0"/>
              </a:rPr>
              <a:t>The nature of God- His holiness, justice, righteousness, and mercy.</a:t>
            </a:r>
          </a:p>
          <a:p>
            <a:pPr marL="571500" indent="-571500">
              <a:buFont typeface="+mj-lt"/>
              <a:buAutoNum type="alphaUcPeriod"/>
            </a:pPr>
            <a:r>
              <a:rPr lang="en-US" sz="2800" b="1" dirty="0" smtClean="0">
                <a:latin typeface="Comic Sans MS" panose="030F0702030302020204" pitchFamily="66" charset="0"/>
              </a:rPr>
              <a:t>The workings of God- as He dealt with nations, brought judgment upon the guilty, saved His people, foretold of hope to come.</a:t>
            </a:r>
          </a:p>
          <a:p>
            <a:r>
              <a:rPr lang="en-US" sz="2800" b="1" dirty="0" smtClean="0">
                <a:latin typeface="Comic Sans MS" panose="030F0702030302020204" pitchFamily="66" charset="0"/>
              </a:rPr>
              <a:t>All of this can help us in our relationship with God today, and can give us comfort and hope as we are </a:t>
            </a:r>
            <a:r>
              <a:rPr lang="en-US" sz="2800" b="1" dirty="0" err="1" smtClean="0">
                <a:latin typeface="Comic Sans MS" panose="030F0702030302020204" pitchFamily="66" charset="0"/>
              </a:rPr>
              <a:t>rminded</a:t>
            </a:r>
            <a:r>
              <a:rPr lang="en-US" sz="2800" b="1" dirty="0" smtClean="0">
                <a:latin typeface="Comic Sans MS" panose="030F0702030302020204" pitchFamily="66" charset="0"/>
              </a:rPr>
              <a:t> that He is in control</a:t>
            </a:r>
          </a:p>
          <a:p>
            <a:endParaRPr lang="en-US" sz="2400" b="1" dirty="0">
              <a:latin typeface="Comic Sans MS" panose="030F0702030302020204" pitchFamily="66" charset="0"/>
            </a:endParaRPr>
          </a:p>
        </p:txBody>
      </p:sp>
    </p:spTree>
    <p:extLst>
      <p:ext uri="{BB962C8B-B14F-4D97-AF65-F5344CB8AC3E}">
        <p14:creationId xmlns:p14="http://schemas.microsoft.com/office/powerpoint/2010/main" val="3249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1999" cy="6858000"/>
          </a:xfrm>
          <a:prstGeom prst="rect">
            <a:avLst/>
          </a:prstGeom>
        </p:spPr>
      </p:pic>
      <p:sp>
        <p:nvSpPr>
          <p:cNvPr id="3" name="TextBox 2"/>
          <p:cNvSpPr txBox="1"/>
          <p:nvPr/>
        </p:nvSpPr>
        <p:spPr>
          <a:xfrm>
            <a:off x="477672" y="873457"/>
            <a:ext cx="11218459" cy="2246769"/>
          </a:xfrm>
          <a:prstGeom prst="rect">
            <a:avLst/>
          </a:prstGeom>
          <a:noFill/>
        </p:spPr>
        <p:txBody>
          <a:bodyPr wrap="square" rtlCol="0">
            <a:spAutoFit/>
          </a:bodyPr>
          <a:lstStyle/>
          <a:p>
            <a:pPr algn="ctr"/>
            <a:r>
              <a:rPr lang="en-US" sz="2800" dirty="0" smtClean="0">
                <a:latin typeface="Comic Sans MS" panose="030F0702030302020204" pitchFamily="66" charset="0"/>
              </a:rPr>
              <a:t>What do you think about when you hear “Minor Prophets”?</a:t>
            </a:r>
          </a:p>
          <a:p>
            <a:pPr algn="ctr"/>
            <a:endParaRPr lang="en-US" sz="2800" dirty="0">
              <a:latin typeface="Comic Sans MS" panose="030F0702030302020204" pitchFamily="66" charset="0"/>
            </a:endParaRPr>
          </a:p>
          <a:p>
            <a:pPr algn="ctr"/>
            <a:r>
              <a:rPr lang="en-US" sz="2800" dirty="0" smtClean="0">
                <a:latin typeface="Comic Sans MS" panose="030F0702030302020204" pitchFamily="66" charset="0"/>
              </a:rPr>
              <a:t>Does something like this come to mind?</a:t>
            </a:r>
          </a:p>
          <a:p>
            <a:endParaRPr lang="en-US" sz="2800" dirty="0">
              <a:latin typeface="Comic Sans MS" panose="030F0702030302020204" pitchFamily="66" charset="0"/>
            </a:endParaRPr>
          </a:p>
          <a:p>
            <a:pPr algn="ctr"/>
            <a:endParaRPr lang="en-US" sz="2800" dirty="0">
              <a:latin typeface="Comic Sans MS" panose="030F0702030302020204" pitchFamily="66" charset="0"/>
            </a:endParaRPr>
          </a:p>
        </p:txBody>
      </p:sp>
    </p:spTree>
    <p:extLst>
      <p:ext uri="{BB962C8B-B14F-4D97-AF65-F5344CB8AC3E}">
        <p14:creationId xmlns:p14="http://schemas.microsoft.com/office/powerpoint/2010/main" val="2967305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290" y="0"/>
            <a:ext cx="7820167" cy="6858000"/>
          </a:xfrm>
          <a:prstGeom prst="rect">
            <a:avLst/>
          </a:prstGeom>
          <a:ln>
            <a:solidFill>
              <a:schemeClr val="tx1"/>
            </a:solidFill>
          </a:ln>
        </p:spPr>
      </p:pic>
    </p:spTree>
    <p:extLst>
      <p:ext uri="{BB962C8B-B14F-4D97-AF65-F5344CB8AC3E}">
        <p14:creationId xmlns:p14="http://schemas.microsoft.com/office/powerpoint/2010/main" val="501453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 y="0"/>
            <a:ext cx="12569587" cy="6858000"/>
          </a:xfrm>
          <a:prstGeom prst="rect">
            <a:avLst/>
          </a:prstGeom>
        </p:spPr>
      </p:pic>
      <p:sp>
        <p:nvSpPr>
          <p:cNvPr id="3" name="TextBox 2"/>
          <p:cNvSpPr txBox="1"/>
          <p:nvPr/>
        </p:nvSpPr>
        <p:spPr>
          <a:xfrm>
            <a:off x="327546" y="504967"/>
            <a:ext cx="11450472" cy="3046988"/>
          </a:xfrm>
          <a:prstGeom prst="rect">
            <a:avLst/>
          </a:prstGeom>
          <a:noFill/>
        </p:spPr>
        <p:txBody>
          <a:bodyPr wrap="square" rtlCol="0">
            <a:spAutoFit/>
          </a:bodyPr>
          <a:lstStyle/>
          <a:p>
            <a:r>
              <a:rPr lang="en-US" sz="2400" b="1" dirty="0" smtClean="0">
                <a:latin typeface="Comic Sans MS" panose="030F0702030302020204" pitchFamily="66" charset="0"/>
              </a:rPr>
              <a:t>Romans 15:4 “For whatever was written in former days was written for our instruction, that through the encouragement of the Scriptures we might have hope.”</a:t>
            </a:r>
          </a:p>
          <a:p>
            <a:endParaRPr lang="en-US" sz="2400" b="1" dirty="0">
              <a:latin typeface="Comic Sans MS" panose="030F0702030302020204" pitchFamily="66" charset="0"/>
            </a:endParaRPr>
          </a:p>
          <a:p>
            <a:r>
              <a:rPr lang="en-US" sz="2400" b="1" dirty="0" smtClean="0">
                <a:latin typeface="Comic Sans MS" panose="030F0702030302020204" pitchFamily="66" charset="0"/>
              </a:rPr>
              <a:t>2 Timothy 3:16-17 “All scripture is breathed out by God and is profitable for teaching, for reproof, for correction, and for training in righteousness, that the man of God may be complete, equipped for every good work.”</a:t>
            </a:r>
            <a:endParaRPr lang="en-US" sz="2400" b="1" dirty="0">
              <a:latin typeface="Comic Sans MS" panose="030F0702030302020204" pitchFamily="66" charset="0"/>
            </a:endParaRPr>
          </a:p>
        </p:txBody>
      </p:sp>
    </p:spTree>
    <p:extLst>
      <p:ext uri="{BB962C8B-B14F-4D97-AF65-F5344CB8AC3E}">
        <p14:creationId xmlns:p14="http://schemas.microsoft.com/office/powerpoint/2010/main" val="246855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 y="0"/>
            <a:ext cx="12569587" cy="6858000"/>
          </a:xfrm>
          <a:prstGeom prst="rect">
            <a:avLst/>
          </a:prstGeom>
        </p:spPr>
      </p:pic>
      <p:sp>
        <p:nvSpPr>
          <p:cNvPr id="3" name="TextBox 2"/>
          <p:cNvSpPr txBox="1"/>
          <p:nvPr/>
        </p:nvSpPr>
        <p:spPr>
          <a:xfrm>
            <a:off x="327546" y="504967"/>
            <a:ext cx="11450472" cy="5078313"/>
          </a:xfrm>
          <a:prstGeom prst="rect">
            <a:avLst/>
          </a:prstGeom>
          <a:noFill/>
        </p:spPr>
        <p:txBody>
          <a:bodyPr wrap="square" rtlCol="0">
            <a:spAutoFit/>
          </a:bodyPr>
          <a:lstStyle/>
          <a:p>
            <a:pPr marL="514350" indent="-514350">
              <a:lnSpc>
                <a:spcPct val="250000"/>
              </a:lnSpc>
              <a:buFont typeface="+mj-lt"/>
              <a:buAutoNum type="romanUcPeriod"/>
            </a:pPr>
            <a:r>
              <a:rPr lang="en-US" sz="2400" b="1" dirty="0" smtClean="0">
                <a:latin typeface="Comic Sans MS" panose="030F0702030302020204" pitchFamily="66" charset="0"/>
              </a:rPr>
              <a:t>Who were the Prophets?</a:t>
            </a:r>
          </a:p>
          <a:p>
            <a:pPr marL="514350" indent="-514350">
              <a:lnSpc>
                <a:spcPct val="250000"/>
              </a:lnSpc>
              <a:buFont typeface="+mj-lt"/>
              <a:buAutoNum type="romanUcPeriod"/>
            </a:pPr>
            <a:r>
              <a:rPr lang="en-US" sz="2400" b="1" dirty="0" smtClean="0">
                <a:latin typeface="Comic Sans MS" panose="030F0702030302020204" pitchFamily="66" charset="0"/>
              </a:rPr>
              <a:t>How are they classified?</a:t>
            </a:r>
          </a:p>
          <a:p>
            <a:pPr marL="514350" indent="-514350">
              <a:lnSpc>
                <a:spcPct val="250000"/>
              </a:lnSpc>
              <a:buFont typeface="+mj-lt"/>
              <a:buAutoNum type="romanUcPeriod"/>
            </a:pPr>
            <a:r>
              <a:rPr lang="en-US" sz="2400" b="1" dirty="0" smtClean="0">
                <a:latin typeface="Comic Sans MS" panose="030F0702030302020204" pitchFamily="66" charset="0"/>
              </a:rPr>
              <a:t>When were they written?</a:t>
            </a:r>
          </a:p>
          <a:p>
            <a:pPr marL="514350" indent="-514350">
              <a:lnSpc>
                <a:spcPct val="250000"/>
              </a:lnSpc>
              <a:buFont typeface="+mj-lt"/>
              <a:buAutoNum type="romanUcPeriod"/>
            </a:pPr>
            <a:r>
              <a:rPr lang="en-US" sz="2400" b="1" dirty="0" smtClean="0">
                <a:latin typeface="Comic Sans MS" panose="030F0702030302020204" pitchFamily="66" charset="0"/>
              </a:rPr>
              <a:t>How can I better understand them?</a:t>
            </a:r>
          </a:p>
          <a:p>
            <a:pPr marL="514350" indent="-514350">
              <a:lnSpc>
                <a:spcPct val="250000"/>
              </a:lnSpc>
              <a:buFont typeface="+mj-lt"/>
              <a:buAutoNum type="romanUcPeriod"/>
            </a:pPr>
            <a:r>
              <a:rPr lang="en-US" sz="2400" b="1" dirty="0" smtClean="0">
                <a:latin typeface="Comic Sans MS" panose="030F0702030302020204" pitchFamily="66" charset="0"/>
              </a:rPr>
              <a:t>Why study the Minor Prophets?</a:t>
            </a:r>
          </a:p>
          <a:p>
            <a:endParaRPr lang="en-US" sz="2400" b="1" dirty="0">
              <a:latin typeface="Comic Sans MS" panose="030F0702030302020204" pitchFamily="66" charset="0"/>
            </a:endParaRPr>
          </a:p>
        </p:txBody>
      </p:sp>
    </p:spTree>
    <p:extLst>
      <p:ext uri="{BB962C8B-B14F-4D97-AF65-F5344CB8AC3E}">
        <p14:creationId xmlns:p14="http://schemas.microsoft.com/office/powerpoint/2010/main" val="289482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 y="0"/>
            <a:ext cx="12569587" cy="6858000"/>
          </a:xfrm>
          <a:prstGeom prst="rect">
            <a:avLst/>
          </a:prstGeom>
        </p:spPr>
      </p:pic>
      <p:sp>
        <p:nvSpPr>
          <p:cNvPr id="3" name="TextBox 2"/>
          <p:cNvSpPr txBox="1"/>
          <p:nvPr/>
        </p:nvSpPr>
        <p:spPr>
          <a:xfrm>
            <a:off x="327546" y="504967"/>
            <a:ext cx="11450472" cy="5201424"/>
          </a:xfrm>
          <a:prstGeom prst="rect">
            <a:avLst/>
          </a:prstGeom>
          <a:noFill/>
        </p:spPr>
        <p:txBody>
          <a:bodyPr wrap="square" rtlCol="0">
            <a:spAutoFit/>
          </a:bodyPr>
          <a:lstStyle/>
          <a:p>
            <a:pPr marL="571500" indent="-571500" algn="ctr">
              <a:lnSpc>
                <a:spcPct val="250000"/>
              </a:lnSpc>
              <a:buAutoNum type="romanUcPeriod"/>
            </a:pPr>
            <a:r>
              <a:rPr lang="en-US" sz="3200" b="1" u="sng" dirty="0" smtClean="0">
                <a:latin typeface="Comic Sans MS" panose="030F0702030302020204" pitchFamily="66" charset="0"/>
              </a:rPr>
              <a:t>Who were the Prophets?</a:t>
            </a:r>
          </a:p>
          <a:p>
            <a:pPr marL="514350" indent="-514350">
              <a:lnSpc>
                <a:spcPct val="150000"/>
              </a:lnSpc>
              <a:buAutoNum type="alphaUcPeriod"/>
            </a:pPr>
            <a:r>
              <a:rPr lang="en-US" sz="2800" b="1" dirty="0" smtClean="0">
                <a:latin typeface="Comic Sans MS" panose="030F0702030302020204" pitchFamily="66" charset="0"/>
              </a:rPr>
              <a:t>A spokesman for God (2 Peter 1:21)</a:t>
            </a:r>
          </a:p>
          <a:p>
            <a:pPr marL="514350" indent="-514350">
              <a:lnSpc>
                <a:spcPct val="150000"/>
              </a:lnSpc>
              <a:buAutoNum type="alphaUcPeriod"/>
            </a:pPr>
            <a:r>
              <a:rPr lang="en-US" sz="2800" b="1" dirty="0" smtClean="0">
                <a:latin typeface="Comic Sans MS" panose="030F0702030302020204" pitchFamily="66" charset="0"/>
              </a:rPr>
              <a:t>Primarily a “forth-teller”</a:t>
            </a:r>
          </a:p>
          <a:p>
            <a:pPr marL="514350" indent="-514350">
              <a:lnSpc>
                <a:spcPct val="150000"/>
              </a:lnSpc>
              <a:buAutoNum type="alphaUcPeriod"/>
            </a:pPr>
            <a:r>
              <a:rPr lang="en-US" sz="2800" b="1" dirty="0" smtClean="0">
                <a:latin typeface="Comic Sans MS" panose="030F0702030302020204" pitchFamily="66" charset="0"/>
              </a:rPr>
              <a:t>Sometimes a “fore-teller”</a:t>
            </a:r>
          </a:p>
          <a:p>
            <a:pPr marL="514350" indent="-514350">
              <a:lnSpc>
                <a:spcPct val="150000"/>
              </a:lnSpc>
              <a:buAutoNum type="alphaUcPeriod"/>
            </a:pPr>
            <a:r>
              <a:rPr lang="en-US" sz="2800" b="1" dirty="0" smtClean="0">
                <a:latin typeface="Comic Sans MS" panose="030F0702030302020204" pitchFamily="66" charset="0"/>
              </a:rPr>
              <a:t>The Prophets mission was to call Israel back to the Lord.</a:t>
            </a:r>
          </a:p>
          <a:p>
            <a:pPr marL="514350" indent="-514350">
              <a:lnSpc>
                <a:spcPct val="150000"/>
              </a:lnSpc>
              <a:buAutoNum type="alphaUcPeriod"/>
            </a:pPr>
            <a:endParaRPr lang="en-US" sz="2800" b="1" dirty="0" smtClean="0">
              <a:latin typeface="Comic Sans MS" panose="030F0702030302020204" pitchFamily="66" charset="0"/>
            </a:endParaRPr>
          </a:p>
          <a:p>
            <a:pPr marL="514350" indent="-514350" algn="ctr">
              <a:lnSpc>
                <a:spcPct val="150000"/>
              </a:lnSpc>
              <a:buAutoNum type="alphaUcPeriod"/>
            </a:pPr>
            <a:endParaRPr lang="en-US" sz="2800" b="1" dirty="0" smtClean="0">
              <a:latin typeface="Comic Sans MS" panose="030F0702030302020204" pitchFamily="66" charset="0"/>
            </a:endParaRPr>
          </a:p>
        </p:txBody>
      </p:sp>
    </p:spTree>
    <p:extLst>
      <p:ext uri="{BB962C8B-B14F-4D97-AF65-F5344CB8AC3E}">
        <p14:creationId xmlns:p14="http://schemas.microsoft.com/office/powerpoint/2010/main" val="373499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 y="0"/>
            <a:ext cx="12569587" cy="6858000"/>
          </a:xfrm>
          <a:prstGeom prst="rect">
            <a:avLst/>
          </a:prstGeom>
        </p:spPr>
      </p:pic>
      <p:sp>
        <p:nvSpPr>
          <p:cNvPr id="3" name="TextBox 2"/>
          <p:cNvSpPr txBox="1"/>
          <p:nvPr/>
        </p:nvSpPr>
        <p:spPr>
          <a:xfrm>
            <a:off x="327546" y="504967"/>
            <a:ext cx="11450472" cy="5570756"/>
          </a:xfrm>
          <a:prstGeom prst="rect">
            <a:avLst/>
          </a:prstGeom>
          <a:noFill/>
        </p:spPr>
        <p:txBody>
          <a:bodyPr wrap="square" rtlCol="0">
            <a:spAutoFit/>
          </a:bodyPr>
          <a:lstStyle/>
          <a:p>
            <a:pPr algn="ctr">
              <a:lnSpc>
                <a:spcPct val="250000"/>
              </a:lnSpc>
            </a:pPr>
            <a:r>
              <a:rPr lang="en-US" sz="3200" b="1" u="sng" dirty="0" smtClean="0">
                <a:latin typeface="Comic Sans MS" panose="030F0702030302020204" pitchFamily="66" charset="0"/>
              </a:rPr>
              <a:t>II. How are they classified?</a:t>
            </a:r>
          </a:p>
          <a:p>
            <a:pPr marL="514350" indent="-514350">
              <a:lnSpc>
                <a:spcPct val="150000"/>
              </a:lnSpc>
              <a:buFont typeface="+mj-lt"/>
              <a:buAutoNum type="alphaUcPeriod"/>
            </a:pPr>
            <a:r>
              <a:rPr lang="en-US" sz="2800" b="1" dirty="0" smtClean="0">
                <a:latin typeface="Comic Sans MS" panose="030F0702030302020204" pitchFamily="66" charset="0"/>
              </a:rPr>
              <a:t>The Major Prophets: Isaiah-Daniel</a:t>
            </a:r>
          </a:p>
          <a:p>
            <a:pPr marL="514350" indent="-514350">
              <a:lnSpc>
                <a:spcPct val="150000"/>
              </a:lnSpc>
              <a:buFont typeface="+mj-lt"/>
              <a:buAutoNum type="alphaUcPeriod"/>
            </a:pPr>
            <a:r>
              <a:rPr lang="en-US" sz="2800" b="1" dirty="0" smtClean="0">
                <a:latin typeface="Comic Sans MS" panose="030F0702030302020204" pitchFamily="66" charset="0"/>
              </a:rPr>
              <a:t>The Minor Prophets: Hosea-Malachi</a:t>
            </a:r>
          </a:p>
          <a:p>
            <a:pPr marL="514350" indent="-514350">
              <a:lnSpc>
                <a:spcPct val="150000"/>
              </a:lnSpc>
              <a:buFont typeface="+mj-lt"/>
              <a:buAutoNum type="alphaUcPeriod"/>
            </a:pPr>
            <a:r>
              <a:rPr lang="en-US" sz="2800" b="1" dirty="0" smtClean="0">
                <a:latin typeface="Comic Sans MS" panose="030F0702030302020204" pitchFamily="66" charset="0"/>
              </a:rPr>
              <a:t>It was Augustine who was first credited with classifying them this way.</a:t>
            </a:r>
          </a:p>
          <a:p>
            <a:pPr marL="514350" indent="-514350">
              <a:lnSpc>
                <a:spcPct val="150000"/>
              </a:lnSpc>
              <a:buFont typeface="+mj-lt"/>
              <a:buAutoNum type="alphaUcPeriod"/>
            </a:pPr>
            <a:r>
              <a:rPr lang="en-US" sz="2800" b="1" dirty="0" smtClean="0">
                <a:latin typeface="Comic Sans MS" panose="030F0702030302020204" pitchFamily="66" charset="0"/>
              </a:rPr>
              <a:t>The distinction pertains </a:t>
            </a:r>
            <a:r>
              <a:rPr lang="en-US" sz="2800" b="1" u="sng" dirty="0" smtClean="0">
                <a:latin typeface="Comic Sans MS" panose="030F0702030302020204" pitchFamily="66" charset="0"/>
              </a:rPr>
              <a:t>ONLY </a:t>
            </a:r>
            <a:r>
              <a:rPr lang="en-US" sz="2800" b="1" dirty="0" smtClean="0">
                <a:latin typeface="Comic Sans MS" panose="030F0702030302020204" pitchFamily="66" charset="0"/>
              </a:rPr>
              <a:t>to the length of the books.</a:t>
            </a:r>
            <a:endParaRPr lang="en-US" sz="2800" b="1" u="sng" dirty="0" smtClean="0">
              <a:latin typeface="Comic Sans MS" panose="030F0702030302020204" pitchFamily="66" charset="0"/>
            </a:endParaRPr>
          </a:p>
          <a:p>
            <a:pPr marL="514350" indent="-514350">
              <a:lnSpc>
                <a:spcPct val="150000"/>
              </a:lnSpc>
              <a:buFont typeface="+mj-lt"/>
              <a:buAutoNum type="alphaUcPeriod"/>
            </a:pPr>
            <a:endParaRPr lang="en-US" sz="2800" b="1" dirty="0" smtClean="0">
              <a:latin typeface="Comic Sans MS" panose="030F0702030302020204" pitchFamily="66" charset="0"/>
            </a:endParaRPr>
          </a:p>
          <a:p>
            <a:endParaRPr lang="en-US" sz="2400" b="1" dirty="0">
              <a:latin typeface="Comic Sans MS" panose="030F0702030302020204" pitchFamily="66" charset="0"/>
            </a:endParaRPr>
          </a:p>
        </p:txBody>
      </p:sp>
    </p:spTree>
    <p:extLst>
      <p:ext uri="{BB962C8B-B14F-4D97-AF65-F5344CB8AC3E}">
        <p14:creationId xmlns:p14="http://schemas.microsoft.com/office/powerpoint/2010/main" val="12479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 y="0"/>
            <a:ext cx="12569587" cy="6858000"/>
          </a:xfrm>
          <a:prstGeom prst="rect">
            <a:avLst/>
          </a:prstGeom>
        </p:spPr>
      </p:pic>
      <p:sp>
        <p:nvSpPr>
          <p:cNvPr id="3" name="TextBox 2"/>
          <p:cNvSpPr txBox="1"/>
          <p:nvPr/>
        </p:nvSpPr>
        <p:spPr>
          <a:xfrm>
            <a:off x="327546" y="504967"/>
            <a:ext cx="11450472" cy="6494085"/>
          </a:xfrm>
          <a:prstGeom prst="rect">
            <a:avLst/>
          </a:prstGeom>
          <a:noFill/>
        </p:spPr>
        <p:txBody>
          <a:bodyPr wrap="square" rtlCol="0">
            <a:spAutoFit/>
          </a:bodyPr>
          <a:lstStyle/>
          <a:p>
            <a:pPr algn="ctr">
              <a:lnSpc>
                <a:spcPct val="250000"/>
              </a:lnSpc>
            </a:pPr>
            <a:r>
              <a:rPr lang="en-US" sz="3200" b="1" u="sng" dirty="0" smtClean="0">
                <a:latin typeface="Comic Sans MS" panose="030F0702030302020204" pitchFamily="66" charset="0"/>
              </a:rPr>
              <a:t>III. When were they written?</a:t>
            </a:r>
          </a:p>
          <a:p>
            <a:pPr marL="514350" indent="-514350">
              <a:lnSpc>
                <a:spcPct val="250000"/>
              </a:lnSpc>
              <a:buFont typeface="+mj-lt"/>
              <a:buAutoNum type="alphaUcPeriod"/>
            </a:pPr>
            <a:r>
              <a:rPr lang="en-US" sz="2400" b="1" u="sng" dirty="0" smtClean="0">
                <a:latin typeface="Comic Sans MS" panose="030F0702030302020204" pitchFamily="66" charset="0"/>
              </a:rPr>
              <a:t>Pre-Exilic: </a:t>
            </a:r>
          </a:p>
          <a:p>
            <a:pPr marL="971550" lvl="1" indent="-514350">
              <a:buFont typeface="+mj-lt"/>
              <a:buAutoNum type="romanLcPeriod"/>
            </a:pPr>
            <a:r>
              <a:rPr lang="en-US" sz="2400" b="1" u="sng" dirty="0" smtClean="0">
                <a:latin typeface="Comic Sans MS" panose="030F0702030302020204" pitchFamily="66" charset="0"/>
              </a:rPr>
              <a:t>Hosea</a:t>
            </a:r>
            <a:r>
              <a:rPr lang="en-US" sz="2400" b="1" dirty="0" smtClean="0">
                <a:latin typeface="Comic Sans MS" panose="030F0702030302020204" pitchFamily="66" charset="0"/>
              </a:rPr>
              <a:t>- 755-715</a:t>
            </a:r>
            <a:endParaRPr lang="en-US" sz="2400" b="1" u="sng" dirty="0" smtClean="0">
              <a:latin typeface="Comic Sans MS" panose="030F0702030302020204" pitchFamily="66" charset="0"/>
            </a:endParaRPr>
          </a:p>
          <a:p>
            <a:pPr marL="971550" lvl="1" indent="-514350">
              <a:buFont typeface="+mj-lt"/>
              <a:buAutoNum type="romanLcPeriod"/>
            </a:pPr>
            <a:r>
              <a:rPr lang="en-US" sz="2400" b="1" u="sng" dirty="0" smtClean="0">
                <a:latin typeface="Comic Sans MS" panose="030F0702030302020204" pitchFamily="66" charset="0"/>
              </a:rPr>
              <a:t>Joel</a:t>
            </a:r>
            <a:r>
              <a:rPr lang="en-US" sz="2400" b="1" dirty="0" smtClean="0">
                <a:latin typeface="Comic Sans MS" panose="030F0702030302020204" pitchFamily="66" charset="0"/>
              </a:rPr>
              <a:t>- 835</a:t>
            </a:r>
            <a:endParaRPr lang="en-US" sz="2400" b="1" u="sng" dirty="0" smtClean="0">
              <a:latin typeface="Comic Sans MS" panose="030F0702030302020204" pitchFamily="66" charset="0"/>
            </a:endParaRPr>
          </a:p>
          <a:p>
            <a:pPr marL="971550" lvl="1" indent="-514350">
              <a:buFont typeface="+mj-lt"/>
              <a:buAutoNum type="romanLcPeriod"/>
            </a:pPr>
            <a:r>
              <a:rPr lang="en-US" sz="2400" b="1" u="sng" dirty="0" smtClean="0">
                <a:latin typeface="Comic Sans MS" panose="030F0702030302020204" pitchFamily="66" charset="0"/>
              </a:rPr>
              <a:t>Amos</a:t>
            </a:r>
            <a:r>
              <a:rPr lang="en-US" sz="2400" b="1" dirty="0" smtClean="0">
                <a:latin typeface="Comic Sans MS" panose="030F0702030302020204" pitchFamily="66" charset="0"/>
              </a:rPr>
              <a:t>- 765-760</a:t>
            </a:r>
            <a:endParaRPr lang="en-US" sz="2400" b="1" u="sng" dirty="0" smtClean="0">
              <a:latin typeface="Comic Sans MS" panose="030F0702030302020204" pitchFamily="66" charset="0"/>
            </a:endParaRPr>
          </a:p>
          <a:p>
            <a:pPr marL="971550" lvl="1" indent="-514350">
              <a:buFont typeface="+mj-lt"/>
              <a:buAutoNum type="romanLcPeriod"/>
            </a:pPr>
            <a:r>
              <a:rPr lang="en-US" sz="2400" b="1" u="sng" dirty="0" smtClean="0">
                <a:latin typeface="Comic Sans MS" panose="030F0702030302020204" pitchFamily="66" charset="0"/>
              </a:rPr>
              <a:t>Jonah</a:t>
            </a:r>
            <a:r>
              <a:rPr lang="en-US" sz="2400" b="1" dirty="0" smtClean="0">
                <a:latin typeface="Comic Sans MS" panose="030F0702030302020204" pitchFamily="66" charset="0"/>
              </a:rPr>
              <a:t>- 780</a:t>
            </a:r>
            <a:endParaRPr lang="en-US" sz="2400" b="1" u="sng" dirty="0" smtClean="0">
              <a:latin typeface="Comic Sans MS" panose="030F0702030302020204" pitchFamily="66" charset="0"/>
            </a:endParaRPr>
          </a:p>
          <a:p>
            <a:pPr marL="971550" lvl="1" indent="-514350">
              <a:buFont typeface="+mj-lt"/>
              <a:buAutoNum type="romanLcPeriod"/>
            </a:pPr>
            <a:r>
              <a:rPr lang="en-US" sz="2400" b="1" u="sng" dirty="0" smtClean="0">
                <a:latin typeface="Comic Sans MS" panose="030F0702030302020204" pitchFamily="66" charset="0"/>
              </a:rPr>
              <a:t>Micah</a:t>
            </a:r>
            <a:r>
              <a:rPr lang="en-US" sz="2400" b="1" dirty="0" smtClean="0">
                <a:latin typeface="Comic Sans MS" panose="030F0702030302020204" pitchFamily="66" charset="0"/>
              </a:rPr>
              <a:t>- 740-690</a:t>
            </a:r>
            <a:endParaRPr lang="en-US" sz="2400" b="1" u="sng" dirty="0" smtClean="0">
              <a:latin typeface="Comic Sans MS" panose="030F0702030302020204" pitchFamily="66" charset="0"/>
            </a:endParaRPr>
          </a:p>
          <a:p>
            <a:pPr marL="971550" lvl="1" indent="-514350">
              <a:buFont typeface="+mj-lt"/>
              <a:buAutoNum type="romanLcPeriod"/>
            </a:pPr>
            <a:r>
              <a:rPr lang="en-US" sz="2400" b="1" u="sng" dirty="0" smtClean="0">
                <a:latin typeface="Comic Sans MS" panose="030F0702030302020204" pitchFamily="66" charset="0"/>
              </a:rPr>
              <a:t>Nahum</a:t>
            </a:r>
            <a:r>
              <a:rPr lang="en-US" sz="2400" b="1" dirty="0" smtClean="0">
                <a:latin typeface="Comic Sans MS" panose="030F0702030302020204" pitchFamily="66" charset="0"/>
              </a:rPr>
              <a:t>- 630-612</a:t>
            </a:r>
            <a:endParaRPr lang="en-US" sz="2400" b="1" u="sng" dirty="0" smtClean="0">
              <a:latin typeface="Comic Sans MS" panose="030F0702030302020204" pitchFamily="66" charset="0"/>
            </a:endParaRPr>
          </a:p>
          <a:p>
            <a:pPr marL="971550" lvl="1" indent="-514350">
              <a:buFont typeface="+mj-lt"/>
              <a:buAutoNum type="romanLcPeriod"/>
            </a:pPr>
            <a:r>
              <a:rPr lang="en-US" sz="2400" b="1" u="sng" dirty="0" smtClean="0">
                <a:latin typeface="Comic Sans MS" panose="030F0702030302020204" pitchFamily="66" charset="0"/>
              </a:rPr>
              <a:t>Habakkuk</a:t>
            </a:r>
            <a:r>
              <a:rPr lang="en-US" sz="2400" b="1" dirty="0" smtClean="0">
                <a:latin typeface="Comic Sans MS" panose="030F0702030302020204" pitchFamily="66" charset="0"/>
              </a:rPr>
              <a:t>- 606-604</a:t>
            </a:r>
          </a:p>
          <a:p>
            <a:pPr marL="971550" lvl="1" indent="-514350">
              <a:buFont typeface="+mj-lt"/>
              <a:buAutoNum type="romanLcPeriod"/>
            </a:pPr>
            <a:r>
              <a:rPr lang="en-US" sz="2400" b="1" u="sng" dirty="0" smtClean="0">
                <a:latin typeface="Comic Sans MS" panose="030F0702030302020204" pitchFamily="66" charset="0"/>
              </a:rPr>
              <a:t>Zephaniah</a:t>
            </a:r>
            <a:r>
              <a:rPr lang="en-US" sz="2400" b="1" dirty="0" smtClean="0">
                <a:latin typeface="Comic Sans MS" panose="030F0702030302020204" pitchFamily="66" charset="0"/>
              </a:rPr>
              <a:t>- 625</a:t>
            </a:r>
          </a:p>
          <a:p>
            <a:pPr marL="514350" indent="-514350">
              <a:lnSpc>
                <a:spcPct val="250000"/>
              </a:lnSpc>
              <a:buFont typeface="+mj-lt"/>
              <a:buAutoNum type="alphaUcPeriod"/>
            </a:pPr>
            <a:endParaRPr lang="en-US" sz="2400" b="1" u="sng" dirty="0" smtClean="0">
              <a:latin typeface="Comic Sans MS" panose="030F0702030302020204" pitchFamily="66" charset="0"/>
            </a:endParaRPr>
          </a:p>
          <a:p>
            <a:endParaRPr lang="en-US" sz="2400" b="1" dirty="0">
              <a:latin typeface="Comic Sans MS" panose="030F0702030302020204" pitchFamily="66" charset="0"/>
            </a:endParaRPr>
          </a:p>
        </p:txBody>
      </p:sp>
    </p:spTree>
    <p:extLst>
      <p:ext uri="{BB962C8B-B14F-4D97-AF65-F5344CB8AC3E}">
        <p14:creationId xmlns:p14="http://schemas.microsoft.com/office/powerpoint/2010/main" val="229102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 y="0"/>
            <a:ext cx="12569587" cy="6858000"/>
          </a:xfrm>
          <a:prstGeom prst="rect">
            <a:avLst/>
          </a:prstGeom>
        </p:spPr>
      </p:pic>
      <p:sp>
        <p:nvSpPr>
          <p:cNvPr id="3" name="TextBox 2"/>
          <p:cNvSpPr txBox="1"/>
          <p:nvPr/>
        </p:nvSpPr>
        <p:spPr>
          <a:xfrm>
            <a:off x="327546" y="504967"/>
            <a:ext cx="11450472" cy="4093428"/>
          </a:xfrm>
          <a:prstGeom prst="rect">
            <a:avLst/>
          </a:prstGeom>
          <a:noFill/>
        </p:spPr>
        <p:txBody>
          <a:bodyPr wrap="square" rtlCol="0">
            <a:spAutoFit/>
          </a:bodyPr>
          <a:lstStyle/>
          <a:p>
            <a:pPr algn="ctr">
              <a:lnSpc>
                <a:spcPct val="250000"/>
              </a:lnSpc>
            </a:pPr>
            <a:r>
              <a:rPr lang="en-US" sz="3200" b="1" u="sng" dirty="0" smtClean="0">
                <a:latin typeface="Comic Sans MS" panose="030F0702030302020204" pitchFamily="66" charset="0"/>
              </a:rPr>
              <a:t>III. When were they written?</a:t>
            </a:r>
          </a:p>
          <a:p>
            <a:pPr marL="514350" indent="-514350">
              <a:lnSpc>
                <a:spcPct val="150000"/>
              </a:lnSpc>
              <a:buFont typeface="+mj-lt"/>
              <a:buAutoNum type="alphaUcPeriod"/>
            </a:pPr>
            <a:r>
              <a:rPr lang="en-US" sz="2400" b="1" u="sng" dirty="0" smtClean="0">
                <a:solidFill>
                  <a:schemeClr val="tx1">
                    <a:lumMod val="75000"/>
                    <a:lumOff val="25000"/>
                  </a:schemeClr>
                </a:solidFill>
                <a:latin typeface="Comic Sans MS" panose="030F0702030302020204" pitchFamily="66" charset="0"/>
              </a:rPr>
              <a:t>Pre-Exilic: </a:t>
            </a:r>
          </a:p>
          <a:p>
            <a:pPr marL="514350" indent="-514350">
              <a:lnSpc>
                <a:spcPct val="150000"/>
              </a:lnSpc>
              <a:buFont typeface="+mj-lt"/>
              <a:buAutoNum type="alphaUcPeriod"/>
            </a:pPr>
            <a:endParaRPr lang="en-US" sz="2400" b="1" u="sng" dirty="0" smtClean="0">
              <a:latin typeface="Comic Sans MS" panose="030F0702030302020204" pitchFamily="66" charset="0"/>
            </a:endParaRPr>
          </a:p>
          <a:p>
            <a:pPr marL="514350" indent="-514350">
              <a:lnSpc>
                <a:spcPct val="150000"/>
              </a:lnSpc>
              <a:buFont typeface="+mj-lt"/>
              <a:buAutoNum type="alphaUcPeriod"/>
            </a:pPr>
            <a:r>
              <a:rPr lang="en-US" sz="2400" b="1" u="sng" dirty="0" smtClean="0">
                <a:latin typeface="Comic Sans MS" panose="030F0702030302020204" pitchFamily="66" charset="0"/>
              </a:rPr>
              <a:t>Exile:</a:t>
            </a:r>
          </a:p>
          <a:p>
            <a:pPr marL="971550" lvl="1" indent="-514350">
              <a:lnSpc>
                <a:spcPct val="200000"/>
              </a:lnSpc>
              <a:buFont typeface="+mj-lt"/>
              <a:buAutoNum type="romanLcPeriod"/>
            </a:pPr>
            <a:r>
              <a:rPr lang="en-US" sz="2400" b="1" u="sng" dirty="0" smtClean="0">
                <a:latin typeface="Comic Sans MS" panose="030F0702030302020204" pitchFamily="66" charset="0"/>
              </a:rPr>
              <a:t>Obadiah</a:t>
            </a:r>
          </a:p>
          <a:p>
            <a:endParaRPr lang="en-US" sz="2400" b="1" dirty="0">
              <a:latin typeface="Comic Sans MS" panose="030F0702030302020204" pitchFamily="66" charset="0"/>
            </a:endParaRPr>
          </a:p>
        </p:txBody>
      </p:sp>
    </p:spTree>
    <p:extLst>
      <p:ext uri="{BB962C8B-B14F-4D97-AF65-F5344CB8AC3E}">
        <p14:creationId xmlns:p14="http://schemas.microsoft.com/office/powerpoint/2010/main" val="31975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433</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Longoria</dc:creator>
  <cp:lastModifiedBy>Josh Longoria</cp:lastModifiedBy>
  <cp:revision>23</cp:revision>
  <dcterms:created xsi:type="dcterms:W3CDTF">2014-10-05T04:08:40Z</dcterms:created>
  <dcterms:modified xsi:type="dcterms:W3CDTF">2014-10-05T05:31:42Z</dcterms:modified>
</cp:coreProperties>
</file>